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handoutMasterIdLst>
    <p:handoutMasterId r:id="rId18"/>
  </p:handoutMasterIdLst>
  <p:sldIdLst>
    <p:sldId id="256" r:id="rId2"/>
    <p:sldId id="257" r:id="rId3"/>
    <p:sldId id="276" r:id="rId4"/>
    <p:sldId id="282" r:id="rId5"/>
    <p:sldId id="277" r:id="rId6"/>
    <p:sldId id="278" r:id="rId7"/>
    <p:sldId id="279" r:id="rId8"/>
    <p:sldId id="280" r:id="rId9"/>
    <p:sldId id="285" r:id="rId10"/>
    <p:sldId id="281" r:id="rId11"/>
    <p:sldId id="283" r:id="rId12"/>
    <p:sldId id="284" r:id="rId13"/>
    <p:sldId id="286" r:id="rId14"/>
    <p:sldId id="275" r:id="rId15"/>
    <p:sldId id="287" r:id="rId16"/>
  </p:sldIdLst>
  <p:sldSz cx="9144000" cy="6858000" type="screen4x3"/>
  <p:notesSz cx="6797675" cy="9928225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400"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400" b="1"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 autoAdjust="0"/>
    <p:restoredTop sz="94600" autoAdjust="0"/>
  </p:normalViewPr>
  <p:slideViewPr>
    <p:cSldViewPr>
      <p:cViewPr varScale="1">
        <p:scale>
          <a:sx n="106" d="100"/>
          <a:sy n="106" d="100"/>
        </p:scale>
        <p:origin x="1158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9.wmf"/><Relationship Id="rId2" Type="http://schemas.openxmlformats.org/officeDocument/2006/relationships/image" Target="../media/image8.wmf"/><Relationship Id="rId1" Type="http://schemas.openxmlformats.org/officeDocument/2006/relationships/image" Target="../media/image7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52430" y="0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32493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662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52430" y="9432493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fld id="{4479DCFE-9B4E-4F3F-866A-B20F0295D5D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3172819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2430" y="0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458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5988" y="744538"/>
            <a:ext cx="4965700" cy="372427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2458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5632" y="4716247"/>
            <a:ext cx="4986412" cy="446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2458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32493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defTabSz="925513" eaLnBrk="0" hangingPunct="0">
              <a:defRPr sz="1200" b="0">
                <a:latin typeface="Times New Roman" pitchFamily="18" charset="0"/>
              </a:defRPr>
            </a:lvl1pPr>
          </a:lstStyle>
          <a:p>
            <a:endParaRPr lang="de-DE"/>
          </a:p>
        </p:txBody>
      </p:sp>
      <p:sp>
        <p:nvSpPr>
          <p:cNvPr id="2458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2430" y="9432493"/>
            <a:ext cx="2945245" cy="4957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738" tIns="46368" rIns="92738" bIns="46368" numCol="1" anchor="b" anchorCtr="0" compatLnSpc="1">
            <a:prstTxWarp prst="textNoShape">
              <a:avLst/>
            </a:prstTxWarp>
          </a:bodyPr>
          <a:lstStyle>
            <a:lvl1pPr algn="r" defTabSz="925513" eaLnBrk="0" hangingPunct="0">
              <a:defRPr sz="1200" b="0">
                <a:latin typeface="Times New Roman" pitchFamily="18" charset="0"/>
              </a:defRPr>
            </a:lvl1pPr>
          </a:lstStyle>
          <a:p>
            <a:fld id="{5FBEF7BF-3C85-41D9-BAB4-BA1E18E7511B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08482617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8074EA21-B5D0-4CF9-A24B-5683B0C5766A}" type="slidenum">
              <a:rPr lang="de-DE"/>
              <a:pPr/>
              <a:t>1</a:t>
            </a:fld>
            <a:endParaRPr lang="de-DE"/>
          </a:p>
        </p:txBody>
      </p:sp>
      <p:sp>
        <p:nvSpPr>
          <p:cNvPr id="3584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630548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10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105295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11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08269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12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53650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13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9590425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8B177-C68D-41DC-A31B-0CBA1C36F53A}" type="slidenum">
              <a:rPr lang="de-DE"/>
              <a:pPr/>
              <a:t>14</a:t>
            </a:fld>
            <a:endParaRPr lang="de-DE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4929596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A8C8B177-C68D-41DC-A31B-0CBA1C36F53A}" type="slidenum">
              <a:rPr lang="de-DE"/>
              <a:pPr/>
              <a:t>15</a:t>
            </a:fld>
            <a:endParaRPr lang="de-DE"/>
          </a:p>
        </p:txBody>
      </p:sp>
      <p:sp>
        <p:nvSpPr>
          <p:cNvPr id="552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4093202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2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48665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3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1403577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4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012812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5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5167197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6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56303987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7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854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8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61142692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40A104C5-911C-4AF5-B961-86F7013F5AC0}" type="slidenum">
              <a:rPr lang="de-DE"/>
              <a:pPr/>
              <a:t>9</a:t>
            </a:fld>
            <a:endParaRPr lang="de-DE"/>
          </a:p>
        </p:txBody>
      </p:sp>
      <p:sp>
        <p:nvSpPr>
          <p:cNvPr id="3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63446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8" name="Rectangle 16"/>
          <p:cNvSpPr>
            <a:spLocks noGrp="1" noChangeArrowheads="1"/>
          </p:cNvSpPr>
          <p:nvPr>
            <p:ph type="ctrTitle" sz="quarter"/>
          </p:nvPr>
        </p:nvSpPr>
        <p:spPr>
          <a:xfrm>
            <a:off x="2438400" y="2133600"/>
            <a:ext cx="5562600" cy="1774825"/>
          </a:xfrm>
        </p:spPr>
        <p:txBody>
          <a:bodyPr/>
          <a:lstStyle>
            <a:lvl1pPr>
              <a:lnSpc>
                <a:spcPct val="100000"/>
              </a:lnSpc>
              <a:defRPr sz="4800"/>
            </a:lvl1pPr>
          </a:lstStyle>
          <a:p>
            <a:pPr lvl="0"/>
            <a:r>
              <a:rPr lang="de-DE" noProof="0" smtClean="0"/>
              <a:t>Titelmasterformat durch Klicken bearbeiten</a:t>
            </a:r>
          </a:p>
        </p:txBody>
      </p:sp>
      <p:sp>
        <p:nvSpPr>
          <p:cNvPr id="3089" name="Rectangle 1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438400" y="3962400"/>
            <a:ext cx="5562600" cy="990600"/>
          </a:xfrm>
        </p:spPr>
        <p:txBody>
          <a:bodyPr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de-DE" noProof="0" smtClean="0"/>
              <a:t>Formatvorlage des Untertitelmasters durch Klicken bearbeiten</a:t>
            </a:r>
          </a:p>
        </p:txBody>
      </p:sp>
      <p:sp>
        <p:nvSpPr>
          <p:cNvPr id="3093" name="Rectangle 21"/>
          <p:cNvSpPr>
            <a:spLocks noGrp="1" noChangeArrowheads="1"/>
          </p:cNvSpPr>
          <p:nvPr>
            <p:ph type="dt" sz="quarter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094" name="Rectangle 22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095" name="Rectangle 23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C6B9B9DC-0D24-41F0-BB1D-DD9377344B05}" type="slidenum">
              <a:rPr lang="de-DE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3552B67-9D3B-4CF4-B9CA-89578092F65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35215292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953250" y="274638"/>
            <a:ext cx="1962150" cy="5851525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1066800" y="274638"/>
            <a:ext cx="5734050" cy="5851525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4431C81-1A78-41EA-B623-B6A0BBC8870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72596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032943-7F26-4490-ADB4-C44AC02ED21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9592611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988D71-9F48-4596-B768-B96468AB0F17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65215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10668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800600" y="1600200"/>
            <a:ext cx="35814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FE39F6-E495-4DC3-B7AE-7D2F9159A74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1249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7" name="Datumsplatzhalter 6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3645EFD-846E-49FB-8B79-33721B740140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109147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A19EDB5-48A0-4311-B397-2968D39929D9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3736965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7DE05D-559C-46A1-91FD-20A731C0C0FF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1347590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42A67D9-DED6-433D-8177-C5E45BC6BE85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29918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e-DE" smtClean="0"/>
              <a:t>Titelmasterformat durch Klicken bearbeiten</a:t>
            </a:r>
            <a:endParaRPr lang="de-AT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de-AT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3ED2F50-643E-469A-A7E2-532DDDA332A1}" type="slidenum">
              <a:rPr lang="de-DE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33550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Rectangle 12"/>
          <p:cNvSpPr>
            <a:spLocks noGrp="1" noChangeArrowheads="1"/>
          </p:cNvSpPr>
          <p:nvPr>
            <p:ph type="title"/>
          </p:nvPr>
        </p:nvSpPr>
        <p:spPr bwMode="auto">
          <a:xfrm>
            <a:off x="1066800" y="274638"/>
            <a:ext cx="7848600" cy="11731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Titelmasterformat durch Klicken bearbeiten</a:t>
            </a:r>
          </a:p>
        </p:txBody>
      </p:sp>
      <p:sp>
        <p:nvSpPr>
          <p:cNvPr id="1037" name="Rectangle 1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66800" y="1600200"/>
            <a:ext cx="73152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e-DE" smtClean="0"/>
              <a:t>Textmasterformate durch Klicken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</a:p>
        </p:txBody>
      </p:sp>
      <p:sp>
        <p:nvSpPr>
          <p:cNvPr id="1041" name="Rectangle 17"/>
          <p:cNvSpPr>
            <a:spLocks noGrp="1" noChangeArrowheads="1"/>
          </p:cNvSpPr>
          <p:nvPr>
            <p:ph type="dt" sz="quarter" idx="2"/>
          </p:nvPr>
        </p:nvSpPr>
        <p:spPr bwMode="auto">
          <a:xfrm>
            <a:off x="228600" y="6400800"/>
            <a:ext cx="21336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042" name="Rectangle 18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90800" y="6400800"/>
            <a:ext cx="48768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endParaRPr lang="de-DE"/>
          </a:p>
        </p:txBody>
      </p:sp>
      <p:sp>
        <p:nvSpPr>
          <p:cNvPr id="1043" name="Rectangle 19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696200" y="6400800"/>
            <a:ext cx="1295400" cy="320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kumimoji="1" sz="1200" b="0">
                <a:solidFill>
                  <a:srgbClr val="000000"/>
                </a:solidFill>
                <a:latin typeface="+mn-lt"/>
              </a:defRPr>
            </a:lvl1pPr>
          </a:lstStyle>
          <a:p>
            <a:fld id="{09A918F5-CEE1-4404-BB60-6AA4A0D94EFA}" type="slidenum">
              <a:rPr lang="de-DE"/>
              <a:pPr/>
              <a:t>‹Nr.›</a:t>
            </a:fld>
            <a:endParaRPr lang="de-DE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+mj-lt"/>
          <a:ea typeface="+mj-ea"/>
          <a:cs typeface="+mj-cs"/>
        </a:defRPr>
      </a:lvl1pPr>
      <a:lvl2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2pPr>
      <a:lvl3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3pPr>
      <a:lvl4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4pPr>
      <a:lvl5pPr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5pPr>
      <a:lvl6pPr marL="4572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6pPr>
      <a:lvl7pPr marL="9144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7pPr>
      <a:lvl8pPr marL="13716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8pPr>
      <a:lvl9pPr marL="1828800" algn="l" rtl="0" eaLnBrk="1" fontAlgn="base" hangingPunct="1">
        <a:lnSpc>
          <a:spcPct val="80000"/>
        </a:lnSpc>
        <a:spcBef>
          <a:spcPct val="0"/>
        </a:spcBef>
        <a:spcAft>
          <a:spcPct val="0"/>
        </a:spcAft>
        <a:defRPr sz="4000">
          <a:solidFill>
            <a:srgbClr val="000000"/>
          </a:solidFill>
          <a:latin typeface="Garamond" pitchFamily="18" charset="0"/>
        </a:defRPr>
      </a:lvl9pPr>
    </p:titleStyle>
    <p:bodyStyle>
      <a:lvl1pPr marL="342900" indent="-342900" algn="l" rtl="0" eaLnBrk="1" fontAlgn="base" hangingPunct="1">
        <a:spcBef>
          <a:spcPct val="60000"/>
        </a:spcBef>
        <a:spcAft>
          <a:spcPct val="0"/>
        </a:spcAft>
        <a:buClr>
          <a:srgbClr val="000000"/>
        </a:buClr>
        <a:buChar char="•"/>
        <a:defRPr sz="2800">
          <a:solidFill>
            <a:srgbClr val="000000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2400">
          <a:solidFill>
            <a:srgbClr val="000000"/>
          </a:solidFill>
          <a:latin typeface="+mn-lt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2000">
          <a:solidFill>
            <a:srgbClr val="000000"/>
          </a:solidFill>
          <a:latin typeface="+mn-lt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Font typeface="Garamond" pitchFamily="18" charset="0"/>
        <a:buChar char="−"/>
        <a:defRPr sz="1600">
          <a:solidFill>
            <a:srgbClr val="000000"/>
          </a:solidFill>
          <a:latin typeface="+mn-lt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rgbClr val="000000"/>
        </a:buClr>
        <a:buChar char="•"/>
        <a:defRPr sz="1600">
          <a:solidFill>
            <a:srgbClr val="000000"/>
          </a:solidFill>
          <a:latin typeface="+mn-lt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8.png"/><Relationship Id="rId2" Type="http://schemas.openxmlformats.org/officeDocument/2006/relationships/video" Target="../media/media5.wmv"/><Relationship Id="rId1" Type="http://schemas.microsoft.com/office/2007/relationships/media" Target="../media/media5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video" Target="../media/media6.wmv"/><Relationship Id="rId1" Type="http://schemas.microsoft.com/office/2007/relationships/media" Target="../media/media6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0.png"/><Relationship Id="rId2" Type="http://schemas.openxmlformats.org/officeDocument/2006/relationships/video" Target="../media/media7.wmv"/><Relationship Id="rId1" Type="http://schemas.microsoft.com/office/2007/relationships/media" Target="../media/media7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1.png"/><Relationship Id="rId2" Type="http://schemas.openxmlformats.org/officeDocument/2006/relationships/video" Target="../media/media8.wmv"/><Relationship Id="rId1" Type="http://schemas.microsoft.com/office/2007/relationships/media" Target="../media/media8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oleObject" Target="../embeddings/oleObject3.bin"/><Relationship Id="rId3" Type="http://schemas.openxmlformats.org/officeDocument/2006/relationships/notesSlide" Target="../notesSlides/notesSlide4.xml"/><Relationship Id="rId7" Type="http://schemas.microsoft.com/office/2007/relationships/hdphoto" Target="../media/hdphoto2.wdp"/><Relationship Id="rId12" Type="http://schemas.openxmlformats.org/officeDocument/2006/relationships/image" Target="../media/image8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11" Type="http://schemas.openxmlformats.org/officeDocument/2006/relationships/oleObject" Target="../embeddings/oleObject2.bin"/><Relationship Id="rId5" Type="http://schemas.microsoft.com/office/2007/relationships/hdphoto" Target="../media/hdphoto1.wdp"/><Relationship Id="rId10" Type="http://schemas.openxmlformats.org/officeDocument/2006/relationships/image" Target="../media/image7.wmf"/><Relationship Id="rId4" Type="http://schemas.openxmlformats.org/officeDocument/2006/relationships/image" Target="../media/image3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9.w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5.png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6.png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7.png"/><Relationship Id="rId2" Type="http://schemas.openxmlformats.org/officeDocument/2006/relationships/video" Target="../media/media4.wmv"/><Relationship Id="rId1" Type="http://schemas.microsoft.com/office/2007/relationships/media" Target="../media/media4.wmv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Rectangle 6"/>
          <p:cNvSpPr>
            <a:spLocks noGrp="1" noChangeArrowheads="1"/>
          </p:cNvSpPr>
          <p:nvPr>
            <p:ph type="ctrTitle"/>
          </p:nvPr>
        </p:nvSpPr>
        <p:spPr>
          <a:xfrm>
            <a:off x="1835696" y="1772816"/>
            <a:ext cx="6928204" cy="1774825"/>
          </a:xfrm>
        </p:spPr>
        <p:txBody>
          <a:bodyPr/>
          <a:lstStyle/>
          <a:p>
            <a:r>
              <a:rPr lang="de-DE" sz="4000" dirty="0" smtClean="0"/>
              <a:t>[</a:t>
            </a:r>
            <a:r>
              <a:rPr lang="de-DE" sz="4000" dirty="0" err="1" smtClean="0"/>
              <a:t>Navionics</a:t>
            </a:r>
            <a:r>
              <a:rPr lang="de-DE" sz="4000" dirty="0" smtClean="0"/>
              <a:t>]</a:t>
            </a:r>
            <a:r>
              <a:rPr lang="de-DE" sz="4000" dirty="0"/>
              <a:t/>
            </a:r>
            <a:br>
              <a:rPr lang="de-DE" sz="4000" dirty="0"/>
            </a:br>
            <a:r>
              <a:rPr lang="de-DE" sz="4000" b="1" dirty="0" smtClean="0"/>
              <a:t>Mobile Navigation</a:t>
            </a:r>
            <a:endParaRPr lang="de-DE" sz="4000" dirty="0"/>
          </a:p>
        </p:txBody>
      </p:sp>
      <p:sp>
        <p:nvSpPr>
          <p:cNvPr id="4103" name="Rectangle 7"/>
          <p:cNvSpPr>
            <a:spLocks noGrp="1" noChangeArrowheads="1"/>
          </p:cNvSpPr>
          <p:nvPr>
            <p:ph type="subTitle" idx="1"/>
          </p:nvPr>
        </p:nvSpPr>
        <p:spPr>
          <a:xfrm>
            <a:off x="1907704" y="3573016"/>
            <a:ext cx="6093296" cy="2346920"/>
          </a:xfrm>
        </p:spPr>
        <p:txBody>
          <a:bodyPr/>
          <a:lstStyle/>
          <a:p>
            <a:r>
              <a:rPr lang="de-DE" smtClean="0"/>
              <a:t>7.11.2014</a:t>
            </a: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r>
              <a:rPr lang="de-DE" dirty="0" smtClean="0"/>
              <a:t/>
            </a:r>
            <a:br>
              <a:rPr lang="de-DE" dirty="0" smtClean="0"/>
            </a:br>
            <a:endParaRPr lang="de-DE" dirty="0" smtClean="0"/>
          </a:p>
        </p:txBody>
      </p:sp>
      <p:pic>
        <p:nvPicPr>
          <p:cNvPr id="410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91691"/>
            <a:ext cx="1381125" cy="138112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7609851" y="18267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0793" y="4799766"/>
            <a:ext cx="845820" cy="1783080"/>
          </a:xfrm>
          <a:prstGeom prst="rect">
            <a:avLst/>
          </a:prstGeom>
          <a:noFill/>
          <a:effectLst/>
        </p:spPr>
      </p:pic>
      <p:grpSp>
        <p:nvGrpSpPr>
          <p:cNvPr id="3" name="Gruppieren 2"/>
          <p:cNvGrpSpPr>
            <a:grpSpLocks noChangeAspect="1"/>
          </p:cNvGrpSpPr>
          <p:nvPr/>
        </p:nvGrpSpPr>
        <p:grpSpPr>
          <a:xfrm>
            <a:off x="5194875" y="3789040"/>
            <a:ext cx="3697605" cy="2863215"/>
            <a:chOff x="2513237" y="1772816"/>
            <a:chExt cx="6162675" cy="4772025"/>
          </a:xfrm>
        </p:grpSpPr>
        <p:sp>
          <p:nvSpPr>
            <p:cNvPr id="2" name="Rechteck 1"/>
            <p:cNvSpPr/>
            <p:nvPr/>
          </p:nvSpPr>
          <p:spPr bwMode="auto">
            <a:xfrm>
              <a:off x="3059832" y="2276872"/>
              <a:ext cx="5112568" cy="3816424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  <a:ex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de-AT" sz="2400" b="1" i="0" u="none" strike="noStrike" cap="none" normalizeH="0" baseline="0" smtClean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endParaRPr>
            </a:p>
          </p:txBody>
        </p:sp>
        <p:pic>
          <p:nvPicPr>
            <p:cNvPr id="7" name="Grafik 6"/>
            <p:cNvPicPr>
              <a:picLocks noChangeAspect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>
              <a:off x="2513237" y="1772816"/>
              <a:ext cx="6162675" cy="4772025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Routenexport </a:t>
            </a:r>
            <a:r>
              <a:rPr lang="de-DE" b="1" dirty="0" err="1" smtClean="0">
                <a:latin typeface="+mj-lt"/>
                <a:ea typeface="+mj-ea"/>
                <a:cs typeface="+mj-cs"/>
              </a:rPr>
              <a:t>Social</a:t>
            </a:r>
            <a:r>
              <a:rPr lang="de-DE" b="1" dirty="0" smtClean="0">
                <a:latin typeface="+mj-lt"/>
                <a:ea typeface="+mj-ea"/>
                <a:cs typeface="+mj-cs"/>
              </a:rPr>
              <a:t> Sharing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weitergeb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1361802"/>
            <a:ext cx="6575505" cy="51460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459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Wetter und Gezeiten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wetter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31339" y="1361802"/>
            <a:ext cx="6719521" cy="5258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1298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Neue Objekte hinzufügen und teilen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objekt_hinzufueg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1361802"/>
            <a:ext cx="6784755" cy="5309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3785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Anleitung - Hilfe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hilf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1351984"/>
            <a:ext cx="6624736" cy="5184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42607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92554" y="447121"/>
            <a:ext cx="6336829" cy="605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de-DE" sz="4000" dirty="0">
                <a:solidFill>
                  <a:srgbClr val="000000"/>
                </a:solidFill>
                <a:latin typeface="+mj-lt"/>
                <a:ea typeface="+mj-ea"/>
                <a:cs typeface="+mj-cs"/>
              </a:rPr>
              <a:t>Download der Präsentation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5" name="Grafi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4999" y="1196752"/>
            <a:ext cx="7898819" cy="4204210"/>
          </a:xfrm>
          <a:prstGeom prst="rect">
            <a:avLst/>
          </a:prstGeom>
        </p:spPr>
      </p:pic>
      <p:pic>
        <p:nvPicPr>
          <p:cNvPr id="2" name="Grafik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00528" y="5661248"/>
            <a:ext cx="4067175" cy="971550"/>
          </a:xfrm>
          <a:prstGeom prst="rect">
            <a:avLst/>
          </a:prstGeom>
        </p:spPr>
      </p:pic>
      <p:cxnSp>
        <p:nvCxnSpPr>
          <p:cNvPr id="8" name="Gerade Verbindung mit Pfeil 7"/>
          <p:cNvCxnSpPr/>
          <p:nvPr/>
        </p:nvCxnSpPr>
        <p:spPr bwMode="auto">
          <a:xfrm>
            <a:off x="3241443" y="3854407"/>
            <a:ext cx="1382965" cy="1944216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mit Pfeil 9"/>
          <p:cNvCxnSpPr/>
          <p:nvPr/>
        </p:nvCxnSpPr>
        <p:spPr bwMode="auto">
          <a:xfrm flipH="1">
            <a:off x="2051069" y="3861048"/>
            <a:ext cx="1190374" cy="216024"/>
          </a:xfrm>
          <a:prstGeom prst="straightConnector1">
            <a:avLst/>
          </a:prstGeom>
          <a:ln>
            <a:headEnd type="none" w="med" len="med"/>
            <a:tailEnd type="triangle"/>
          </a:ln>
          <a:extLst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755576" y="2708920"/>
            <a:ext cx="7848872" cy="983481"/>
          </a:xfrm>
        </p:spPr>
        <p:txBody>
          <a:bodyPr/>
          <a:lstStyle/>
          <a:p>
            <a:pPr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en-US" sz="4400" b="1" kern="1200" dirty="0" err="1">
                <a:ea typeface="ＭＳ Ｐゴシック" charset="-128"/>
                <a:cs typeface="Arial" charset="0"/>
              </a:rPr>
              <a:t>ThankYouForYourAttention</a:t>
            </a:r>
            <a:r>
              <a:rPr lang="en-US" sz="4400" b="1" kern="1200" dirty="0">
                <a:ea typeface="ＭＳ Ｐゴシック" charset="-128"/>
                <a:cs typeface="Arial" charset="0"/>
              </a:rPr>
              <a:t>!</a:t>
            </a:r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2627784" y="5085184"/>
            <a:ext cx="6336829" cy="781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anchor="ctr">
            <a:spAutoFit/>
          </a:bodyPr>
          <a:lstStyle/>
          <a:p>
            <a:pPr>
              <a:lnSpc>
                <a:spcPct val="80000"/>
              </a:lnSpc>
            </a:pPr>
            <a:r>
              <a:rPr lang="de-DE" sz="2800" dirty="0">
                <a:solidFill>
                  <a:srgbClr val="000000"/>
                </a:solidFill>
                <a:latin typeface="+mn-lt"/>
              </a:rPr>
              <a:t>„Man lernt das Matrosenleben</a:t>
            </a:r>
            <a:br>
              <a:rPr lang="de-DE" sz="2800" dirty="0">
                <a:solidFill>
                  <a:srgbClr val="000000"/>
                </a:solidFill>
                <a:latin typeface="+mn-lt"/>
              </a:rPr>
            </a:br>
            <a:r>
              <a:rPr lang="de-DE" sz="2800" dirty="0">
                <a:solidFill>
                  <a:srgbClr val="000000"/>
                </a:solidFill>
                <a:latin typeface="+mn-lt"/>
              </a:rPr>
              <a:t>nicht durch Übungen in einer Pfütze!!“</a:t>
            </a:r>
          </a:p>
        </p:txBody>
      </p:sp>
      <p:pic>
        <p:nvPicPr>
          <p:cNvPr id="4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Rechteck 5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732767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066799" y="2276872"/>
            <a:ext cx="6353175" cy="3240360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Kompatibilität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Was kann die App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App-Erweiterungen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Einstellungen und Kartenoptionen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Track aufzeichnen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Routenplanung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Routenexport </a:t>
            </a:r>
            <a:r>
              <a:rPr lang="de-DE" sz="2800" dirty="0" err="1" smtClean="0"/>
              <a:t>Social</a:t>
            </a:r>
            <a:r>
              <a:rPr lang="de-DE" sz="2800" dirty="0" smtClean="0"/>
              <a:t> Sharing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 smtClean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AT" sz="2800" dirty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 smtClean="0">
              <a:ea typeface="+mn-ea"/>
              <a:cs typeface="+mn-cs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764704"/>
            <a:ext cx="7848600" cy="1173162"/>
          </a:xfrm>
        </p:spPr>
        <p:txBody>
          <a:bodyPr/>
          <a:lstStyle/>
          <a:p>
            <a:r>
              <a:rPr lang="de-DE" b="1" dirty="0" smtClean="0"/>
              <a:t>Themen</a:t>
            </a:r>
            <a:endParaRPr lang="de-DE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5470" y1="17204" x2="15470" y2="17204"/>
                        <a14:backgroundMark x1="82320" y1="24373" x2="82320" y2="24373"/>
                        <a14:backgroundMark x1="85083" y1="91039" x2="85083" y2="91039"/>
                        <a14:backgroundMark x1="27072" y1="91398" x2="27072" y2="9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200525"/>
            <a:ext cx="1724025" cy="265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066800" y="1484784"/>
            <a:ext cx="6961584" cy="4536504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Entfernungen und Peilung zwischen zwei Punkten auf der Karte berechnen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Routenplanung mit automatischer Zeit und Kraftstoffverbrauch Schätzung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err="1" smtClean="0"/>
              <a:t>Trackaufzeichnung</a:t>
            </a:r>
            <a:endParaRPr lang="de-DE" sz="2800" dirty="0" smtClean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Routenexport in KMZ-Format (Google-Earth)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Setzen von Marker oder Favoriten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Neue Objekte hinzufügen und teilen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Von anderen Benutzern hinzugefügte Objekte visualisieren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Wetter und Gezeiten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/>
              <a:t>Daten </a:t>
            </a:r>
            <a:r>
              <a:rPr lang="de-DE" sz="2800" dirty="0" err="1" smtClean="0"/>
              <a:t>synchen</a:t>
            </a:r>
            <a:endParaRPr lang="de-AT" sz="2800" dirty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 smtClean="0">
              <a:ea typeface="+mn-ea"/>
              <a:cs typeface="+mn-cs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r>
              <a:rPr lang="de-DE" b="1" dirty="0" smtClean="0"/>
              <a:t>Was kann die App</a:t>
            </a:r>
            <a:endParaRPr lang="de-DE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5470" y1="17204" x2="15470" y2="17204"/>
                        <a14:backgroundMark x1="82320" y1="24373" x2="82320" y2="24373"/>
                        <a14:backgroundMark x1="85083" y1="91039" x2="85083" y2="91039"/>
                        <a14:backgroundMark x1="27072" y1="91398" x2="27072" y2="9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200525"/>
            <a:ext cx="1724025" cy="265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3034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066800" y="1772816"/>
            <a:ext cx="6961584" cy="4536504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>
                <a:ea typeface="+mn-ea"/>
                <a:cs typeface="+mn-cs"/>
              </a:rPr>
              <a:t>Web-App</a:t>
            </a:r>
            <a:br>
              <a:rPr lang="de-DE" sz="2800" dirty="0" smtClean="0">
                <a:ea typeface="+mn-ea"/>
                <a:cs typeface="+mn-cs"/>
              </a:rPr>
            </a:br>
            <a:r>
              <a:rPr lang="de-DE" sz="2800" dirty="0" smtClean="0">
                <a:ea typeface="+mn-ea"/>
                <a:cs typeface="+mn-cs"/>
              </a:rPr>
              <a:t>www.navionics.com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 smtClean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 smtClean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>
                <a:ea typeface="+mn-ea"/>
                <a:cs typeface="+mn-cs"/>
              </a:rPr>
              <a:t>IOS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>
                <a:ea typeface="+mn-ea"/>
                <a:cs typeface="+mn-cs"/>
              </a:rPr>
              <a:t>Android</a:t>
            </a: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endParaRPr lang="de-DE" sz="2800" dirty="0">
              <a:ea typeface="+mn-ea"/>
              <a:cs typeface="+mn-cs"/>
            </a:endParaRPr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dirty="0" smtClean="0">
                <a:ea typeface="+mn-ea"/>
                <a:cs typeface="+mn-cs"/>
              </a:rPr>
              <a:t>Windows</a:t>
            </a: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/>
            <a:r>
              <a:rPr lang="de-DE" b="1" dirty="0" smtClean="0"/>
              <a:t>Kompatibilität</a:t>
            </a:r>
            <a:endParaRPr lang="de-DE" b="1" dirty="0"/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backgroundMark x1="15470" y1="17204" x2="15470" y2="17204"/>
                        <a14:backgroundMark x1="82320" y1="24373" x2="82320" y2="24373"/>
                        <a14:backgroundMark x1="85083" y1="91039" x2="85083" y2="91039"/>
                        <a14:backgroundMark x1="27072" y1="91398" x2="27072" y2="9139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19975" y="4200525"/>
            <a:ext cx="1724025" cy="26574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fik 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34674" y="1648545"/>
            <a:ext cx="2665649" cy="1900017"/>
          </a:xfrm>
          <a:prstGeom prst="rect">
            <a:avLst/>
          </a:prstGeom>
        </p:spPr>
      </p:pic>
      <p:graphicFrame>
        <p:nvGraphicFramePr>
          <p:cNvPr id="4" name="Objek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7753651"/>
              </p:ext>
            </p:extLst>
          </p:nvPr>
        </p:nvGraphicFramePr>
        <p:xfrm>
          <a:off x="5143523" y="4286003"/>
          <a:ext cx="13239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0" r:id="rId9" imgW="1323720" imgH="428400" progId="">
                  <p:embed/>
                </p:oleObj>
              </mc:Choice>
              <mc:Fallback>
                <p:oleObj r:id="rId9" imgW="1323720" imgH="42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5143523" y="4286003"/>
                        <a:ext cx="132397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k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80602512"/>
              </p:ext>
            </p:extLst>
          </p:nvPr>
        </p:nvGraphicFramePr>
        <p:xfrm>
          <a:off x="5134674" y="5034965"/>
          <a:ext cx="111442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1" r:id="rId11" imgW="1114200" imgH="428400" progId="">
                  <p:embed/>
                </p:oleObj>
              </mc:Choice>
              <mc:Fallback>
                <p:oleObj r:id="rId11" imgW="1114200" imgH="42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5134674" y="5034965"/>
                        <a:ext cx="1114425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k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094027"/>
              </p:ext>
            </p:extLst>
          </p:nvPr>
        </p:nvGraphicFramePr>
        <p:xfrm>
          <a:off x="5092862" y="5792086"/>
          <a:ext cx="15240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2" r:id="rId13" imgW="1523520" imgH="428400" progId="">
                  <p:embed/>
                </p:oleObj>
              </mc:Choice>
              <mc:Fallback>
                <p:oleObj r:id="rId13" imgW="1523520" imgH="428400" progId="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4"/>
                      <a:stretch>
                        <a:fillRect/>
                      </a:stretch>
                    </p:blipFill>
                    <p:spPr>
                      <a:xfrm>
                        <a:off x="5092862" y="5792086"/>
                        <a:ext cx="1524000" cy="4286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11438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1" name="Rectangle 11"/>
          <p:cNvSpPr>
            <a:spLocks noGrp="1" noChangeArrowheads="1"/>
          </p:cNvSpPr>
          <p:nvPr>
            <p:ph type="body" idx="1"/>
          </p:nvPr>
        </p:nvSpPr>
        <p:spPr>
          <a:xfrm>
            <a:off x="1066800" y="1844824"/>
            <a:ext cx="6961584" cy="4536504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b="1" dirty="0" smtClean="0"/>
              <a:t>Routenplanung und Navigation mit </a:t>
            </a:r>
            <a:r>
              <a:rPr lang="de-DE" sz="2800" b="1" dirty="0" err="1" smtClean="0"/>
              <a:t>Nav</a:t>
            </a:r>
            <a:r>
              <a:rPr lang="de-DE" sz="2800" b="1" dirty="0" smtClean="0"/>
              <a:t> Module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Route mit ETA, Distanz bis Ankunft, Richtung zu Wegpunkten, Verbrauch…</a:t>
            </a:r>
          </a:p>
          <a:p>
            <a:pPr marL="457200" lvl="1" indent="0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None/>
            </a:pPr>
            <a:endParaRPr lang="de-DE" sz="2800" dirty="0" smtClean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b="1" dirty="0" smtClean="0"/>
              <a:t>Autorouting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Zieleingabe – Autorouting stellt den Kurs ein</a:t>
            </a:r>
            <a:br>
              <a:rPr lang="de-DE" sz="2800" dirty="0" smtClean="0"/>
            </a:br>
            <a:endParaRPr lang="de-DE" sz="2800" dirty="0" smtClean="0"/>
          </a:p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  <a:buFontTx/>
              <a:buChar char="•"/>
            </a:pPr>
            <a:r>
              <a:rPr lang="de-DE" sz="2800" b="1" dirty="0" smtClean="0"/>
              <a:t>Erweiterte Kartenfunktionen</a:t>
            </a:r>
            <a:r>
              <a:rPr lang="de-DE" sz="2800" dirty="0" smtClean="0"/>
              <a:t/>
            </a:r>
            <a:br>
              <a:rPr lang="de-DE" sz="2800" dirty="0" smtClean="0"/>
            </a:br>
            <a:r>
              <a:rPr lang="de-DE" sz="2800" dirty="0" smtClean="0"/>
              <a:t>Seichte Gewässer, Tiefenschattierung, Tiefenlinien, Wassertiefe, Meeresgrund, Anglermodus</a:t>
            </a:r>
            <a:endParaRPr lang="de-DE" sz="2800" dirty="0" smtClean="0">
              <a:ea typeface="+mn-ea"/>
              <a:cs typeface="+mn-cs"/>
            </a:endParaRPr>
          </a:p>
        </p:txBody>
      </p:sp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>
                <a:latin typeface="+mj-lt"/>
                <a:ea typeface="+mj-ea"/>
                <a:cs typeface="+mj-cs"/>
              </a:rPr>
              <a:t>App-Erweiterungen</a:t>
            </a: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Grafik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47992" y="1988840"/>
            <a:ext cx="838200" cy="838200"/>
          </a:xfrm>
          <a:prstGeom prst="rect">
            <a:avLst/>
          </a:prstGeom>
        </p:spPr>
      </p:pic>
      <p:pic>
        <p:nvPicPr>
          <p:cNvPr id="4" name="Grafik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52754" y="3608908"/>
            <a:ext cx="828675" cy="828675"/>
          </a:xfrm>
          <a:prstGeom prst="rect">
            <a:avLst/>
          </a:prstGeom>
        </p:spPr>
      </p:pic>
      <p:pic>
        <p:nvPicPr>
          <p:cNvPr id="6" name="Grafik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747572" y="4837088"/>
            <a:ext cx="819150" cy="828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2614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33265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Einstellungen und Kartenoptionen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navionics_eiinstellung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7664" y="1124744"/>
            <a:ext cx="6561093" cy="51571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014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188640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Track aufzeichnen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track_aufzeichn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365644" y="908720"/>
            <a:ext cx="6870763" cy="5400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2087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 algn="r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Kartenmaterial offline verwenden</a:t>
            </a:r>
            <a:br>
              <a:rPr lang="de-DE" b="1" dirty="0" smtClean="0">
                <a:latin typeface="+mj-lt"/>
                <a:ea typeface="+mj-ea"/>
                <a:cs typeface="+mj-cs"/>
              </a:rPr>
            </a:br>
            <a:r>
              <a:rPr lang="de-DE" sz="2800" b="1" dirty="0" smtClean="0">
                <a:latin typeface="+mj-lt"/>
                <a:ea typeface="+mj-ea"/>
                <a:cs typeface="+mj-cs"/>
              </a:rPr>
              <a:t>(ohne </a:t>
            </a:r>
            <a:r>
              <a:rPr lang="de-DE" sz="2800" b="1" dirty="0" err="1" smtClean="0">
                <a:latin typeface="+mj-lt"/>
                <a:ea typeface="+mj-ea"/>
                <a:cs typeface="+mj-cs"/>
              </a:rPr>
              <a:t>Roaminggebühren</a:t>
            </a:r>
            <a:r>
              <a:rPr lang="de-DE" sz="2800" b="1" dirty="0" smtClean="0">
                <a:latin typeface="+mj-lt"/>
                <a:ea typeface="+mj-ea"/>
                <a:cs typeface="+mj-cs"/>
              </a:rPr>
              <a:t>)</a:t>
            </a:r>
            <a:endParaRPr lang="de-DE" sz="2800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karte_herunterlad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475657" y="1361802"/>
            <a:ext cx="6480720" cy="50718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0061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2" name="Rectangle 12"/>
          <p:cNvSpPr>
            <a:spLocks noGrp="1" noChangeArrowheads="1"/>
          </p:cNvSpPr>
          <p:nvPr>
            <p:ph type="title"/>
          </p:nvPr>
        </p:nvSpPr>
        <p:spPr>
          <a:xfrm>
            <a:off x="1066800" y="692696"/>
            <a:ext cx="7848600" cy="669106"/>
          </a:xfrm>
        </p:spPr>
        <p:txBody>
          <a:bodyPr/>
          <a:lstStyle/>
          <a:p>
            <a:pPr lvl="1">
              <a:lnSpc>
                <a:spcPct val="70000"/>
              </a:lnSpc>
              <a:spcBef>
                <a:spcPct val="10000"/>
              </a:spcBef>
              <a:spcAft>
                <a:spcPct val="10000"/>
              </a:spcAft>
            </a:pPr>
            <a:r>
              <a:rPr lang="de-DE" b="1" dirty="0" smtClean="0">
                <a:latin typeface="+mj-lt"/>
                <a:ea typeface="+mj-ea"/>
                <a:cs typeface="+mj-cs"/>
              </a:rPr>
              <a:t>Routenplanung</a:t>
            </a:r>
            <a:endParaRPr lang="de-DE" b="1" dirty="0">
              <a:latin typeface="+mj-lt"/>
              <a:ea typeface="+mj-ea"/>
              <a:cs typeface="+mj-cs"/>
            </a:endParaRPr>
          </a:p>
        </p:txBody>
      </p:sp>
      <p:pic>
        <p:nvPicPr>
          <p:cNvPr id="7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10345" y1="8276" x2="10345" y2="8276"/>
                        <a14:backgroundMark x1="20000" y1="2069" x2="20000" y2="2069"/>
                        <a14:backgroundMark x1="91034" y1="4828" x2="91034" y2="4828"/>
                        <a14:backgroundMark x1="92414" y1="91724" x2="92414" y2="91724"/>
                        <a14:backgroundMark x1="7586" y1="88276" x2="7586" y2="88276"/>
                        <a14:backgroundMark x1="8276" y1="11724" x2="8276" y2="11724"/>
                        <a14:backgroundMark x1="6897" y1="15172" x2="6897" y2="15172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661248"/>
            <a:ext cx="733053" cy="733053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hteck 1"/>
          <p:cNvSpPr/>
          <p:nvPr/>
        </p:nvSpPr>
        <p:spPr>
          <a:xfrm>
            <a:off x="107504" y="6433591"/>
            <a:ext cx="113499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de-DE" sz="1400" dirty="0" smtClean="0">
                <a:solidFill>
                  <a:srgbClr val="000000"/>
                </a:solidFill>
                <a:latin typeface="+mn-lt"/>
              </a:rPr>
              <a:t>seebaeren.at</a:t>
            </a:r>
            <a:endParaRPr lang="de-AT" sz="1400" dirty="0">
              <a:solidFill>
                <a:srgbClr val="000000"/>
              </a:solidFill>
              <a:latin typeface="+mn-lt"/>
            </a:endParaRPr>
          </a:p>
        </p:txBody>
      </p:sp>
      <p:pic>
        <p:nvPicPr>
          <p:cNvPr id="3" name="route_plane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691680" y="1361763"/>
            <a:ext cx="6624736" cy="5184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231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Presentation for project post-mortem">
  <a:themeElements>
    <a:clrScheme name="Larissa 1">
      <a:dk1>
        <a:srgbClr val="003366"/>
      </a:dk1>
      <a:lt1>
        <a:srgbClr val="FFFFFF"/>
      </a:lt1>
      <a:dk2>
        <a:srgbClr val="008080"/>
      </a:dk2>
      <a:lt2>
        <a:srgbClr val="FFCC66"/>
      </a:lt2>
      <a:accent1>
        <a:srgbClr val="3366CC"/>
      </a:accent1>
      <a:accent2>
        <a:srgbClr val="0099CC"/>
      </a:accent2>
      <a:accent3>
        <a:srgbClr val="AAC0C0"/>
      </a:accent3>
      <a:accent4>
        <a:srgbClr val="DADADA"/>
      </a:accent4>
      <a:accent5>
        <a:srgbClr val="ADB8E2"/>
      </a:accent5>
      <a:accent6>
        <a:srgbClr val="008AB9"/>
      </a:accent6>
      <a:hlink>
        <a:srgbClr val="999933"/>
      </a:hlink>
      <a:folHlink>
        <a:srgbClr val="009900"/>
      </a:folHlink>
    </a:clrScheme>
    <a:fontScheme name="Larissa">
      <a:majorFont>
        <a:latin typeface="Garamond"/>
        <a:ea typeface=""/>
        <a:cs typeface=""/>
      </a:majorFont>
      <a:minorFont>
        <a:latin typeface="Garamond"/>
        <a:ea typeface=""/>
        <a:cs typeface="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Larissa 1">
        <a:dk1>
          <a:srgbClr val="003366"/>
        </a:dk1>
        <a:lt1>
          <a:srgbClr val="FFFFFF"/>
        </a:lt1>
        <a:dk2>
          <a:srgbClr val="008080"/>
        </a:dk2>
        <a:lt2>
          <a:srgbClr val="FFCC66"/>
        </a:lt2>
        <a:accent1>
          <a:srgbClr val="3366CC"/>
        </a:accent1>
        <a:accent2>
          <a:srgbClr val="0099CC"/>
        </a:accent2>
        <a:accent3>
          <a:srgbClr val="AAC0C0"/>
        </a:accent3>
        <a:accent4>
          <a:srgbClr val="DADADA"/>
        </a:accent4>
        <a:accent5>
          <a:srgbClr val="ADB8E2"/>
        </a:accent5>
        <a:accent6>
          <a:srgbClr val="008AB9"/>
        </a:accent6>
        <a:hlink>
          <a:srgbClr val="99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2">
        <a:dk1>
          <a:srgbClr val="4D4D4D"/>
        </a:dk1>
        <a:lt1>
          <a:srgbClr val="D6EFD0"/>
        </a:lt1>
        <a:dk2>
          <a:srgbClr val="336699"/>
        </a:dk2>
        <a:lt2>
          <a:srgbClr val="65B5D1"/>
        </a:lt2>
        <a:accent1>
          <a:srgbClr val="9BB9C3"/>
        </a:accent1>
        <a:accent2>
          <a:srgbClr val="99CCFF"/>
        </a:accent2>
        <a:accent3>
          <a:srgbClr val="E8F6E4"/>
        </a:accent3>
        <a:accent4>
          <a:srgbClr val="404040"/>
        </a:accent4>
        <a:accent5>
          <a:srgbClr val="CBD9DE"/>
        </a:accent5>
        <a:accent6>
          <a:srgbClr val="8AB9E7"/>
        </a:accent6>
        <a:hlink>
          <a:srgbClr val="009999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3">
        <a:dk1>
          <a:srgbClr val="000000"/>
        </a:dk1>
        <a:lt1>
          <a:srgbClr val="FFFFFF"/>
        </a:lt1>
        <a:dk2>
          <a:srgbClr val="000000"/>
        </a:dk2>
        <a:lt2>
          <a:srgbClr val="FFFFFF"/>
        </a:lt2>
        <a:accent1>
          <a:srgbClr val="969696"/>
        </a:accent1>
        <a:accent2>
          <a:srgbClr val="EAEAEA"/>
        </a:accent2>
        <a:accent3>
          <a:srgbClr val="FFFFFF"/>
        </a:accent3>
        <a:accent4>
          <a:srgbClr val="000000"/>
        </a:accent4>
        <a:accent5>
          <a:srgbClr val="C9C9C9"/>
        </a:accent5>
        <a:accent6>
          <a:srgbClr val="D4D4D4"/>
        </a:accent6>
        <a:hlink>
          <a:srgbClr val="5F5F5F"/>
        </a:hlink>
        <a:folHlink>
          <a:srgbClr val="CBCBCB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Larissa 4">
        <a:dk1>
          <a:srgbClr val="003300"/>
        </a:dk1>
        <a:lt1>
          <a:srgbClr val="FFFFFF"/>
        </a:lt1>
        <a:dk2>
          <a:srgbClr val="336600"/>
        </a:dk2>
        <a:lt2>
          <a:srgbClr val="FFCC66"/>
        </a:lt2>
        <a:accent1>
          <a:srgbClr val="996633"/>
        </a:accent1>
        <a:accent2>
          <a:srgbClr val="0099CC"/>
        </a:accent2>
        <a:accent3>
          <a:srgbClr val="ADB8AA"/>
        </a:accent3>
        <a:accent4>
          <a:srgbClr val="DADADA"/>
        </a:accent4>
        <a:accent5>
          <a:srgbClr val="CAB8AD"/>
        </a:accent5>
        <a:accent6>
          <a:srgbClr val="008AB9"/>
        </a:accent6>
        <a:hlink>
          <a:srgbClr val="FF9933"/>
        </a:hlink>
        <a:folHlink>
          <a:srgbClr val="00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5">
        <a:dk1>
          <a:srgbClr val="100000"/>
        </a:dk1>
        <a:lt1>
          <a:srgbClr val="FFFFFF"/>
        </a:lt1>
        <a:dk2>
          <a:srgbClr val="800000"/>
        </a:dk2>
        <a:lt2>
          <a:srgbClr val="FFCC66"/>
        </a:lt2>
        <a:accent1>
          <a:srgbClr val="003366"/>
        </a:accent1>
        <a:accent2>
          <a:srgbClr val="996633"/>
        </a:accent2>
        <a:accent3>
          <a:srgbClr val="C0AAAA"/>
        </a:accent3>
        <a:accent4>
          <a:srgbClr val="DADADA"/>
        </a:accent4>
        <a:accent5>
          <a:srgbClr val="AAADB8"/>
        </a:accent5>
        <a:accent6>
          <a:srgbClr val="8A5C2D"/>
        </a:accent6>
        <a:hlink>
          <a:srgbClr val="336699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Larissa 6">
        <a:dk1>
          <a:srgbClr val="666633"/>
        </a:dk1>
        <a:lt1>
          <a:srgbClr val="FFFFFF"/>
        </a:lt1>
        <a:dk2>
          <a:srgbClr val="CC9900"/>
        </a:dk2>
        <a:lt2>
          <a:srgbClr val="DDDDDD"/>
        </a:lt2>
        <a:accent1>
          <a:srgbClr val="CC6600"/>
        </a:accent1>
        <a:accent2>
          <a:srgbClr val="996633"/>
        </a:accent2>
        <a:accent3>
          <a:srgbClr val="E2CAAA"/>
        </a:accent3>
        <a:accent4>
          <a:srgbClr val="DADADA"/>
        </a:accent4>
        <a:accent5>
          <a:srgbClr val="E2B8AA"/>
        </a:accent5>
        <a:accent6>
          <a:srgbClr val="8A5C2D"/>
        </a:accent6>
        <a:hlink>
          <a:srgbClr val="663300"/>
        </a:hlink>
        <a:folHlink>
          <a:srgbClr val="CC33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Lariss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Presentation for project post-mortem</Template>
  <TotalTime>0</TotalTime>
  <Words>141</Words>
  <Application>Microsoft Office PowerPoint</Application>
  <PresentationFormat>Bildschirmpräsentation (4:3)</PresentationFormat>
  <Paragraphs>79</Paragraphs>
  <Slides>15</Slides>
  <Notes>15</Notes>
  <HiddenSlides>0</HiddenSlides>
  <MMClips>8</MMClips>
  <ScaleCrop>false</ScaleCrop>
  <HeadingPairs>
    <vt:vector size="8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0</vt:i4>
      </vt:variant>
      <vt:variant>
        <vt:lpstr>Folientitel</vt:lpstr>
      </vt:variant>
      <vt:variant>
        <vt:i4>15</vt:i4>
      </vt:variant>
    </vt:vector>
  </HeadingPairs>
  <TitlesOfParts>
    <vt:vector size="20" baseType="lpstr">
      <vt:lpstr>ＭＳ Ｐゴシック</vt:lpstr>
      <vt:lpstr>Arial</vt:lpstr>
      <vt:lpstr>Garamond</vt:lpstr>
      <vt:lpstr>Times New Roman</vt:lpstr>
      <vt:lpstr>Presentation for project post-mortem</vt:lpstr>
      <vt:lpstr>[Navionics] Mobile Navigation</vt:lpstr>
      <vt:lpstr>Themen</vt:lpstr>
      <vt:lpstr>Was kann die App</vt:lpstr>
      <vt:lpstr>Kompatibilität</vt:lpstr>
      <vt:lpstr>App-Erweiterungen</vt:lpstr>
      <vt:lpstr>Einstellungen und Kartenoptionen</vt:lpstr>
      <vt:lpstr>Track aufzeichnen</vt:lpstr>
      <vt:lpstr>Kartenmaterial offline verwenden (ohne Roaminggebühren)</vt:lpstr>
      <vt:lpstr>Routenplanung</vt:lpstr>
      <vt:lpstr>Routenexport Social Sharing</vt:lpstr>
      <vt:lpstr>Wetter und Gezeiten</vt:lpstr>
      <vt:lpstr>Neue Objekte hinzufügen und teilen</vt:lpstr>
      <vt:lpstr>Anleitung - Hilfe</vt:lpstr>
      <vt:lpstr>PowerPoint-Präsentation</vt:lpstr>
      <vt:lpstr>ThankYouForYourAttention!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[Projektname] Soll-Ist-Vergleich nach Projektabschluss</dc:title>
  <dc:creator>martin trieb</dc:creator>
  <cp:lastModifiedBy>Martin Trieb</cp:lastModifiedBy>
  <cp:revision>159</cp:revision>
  <cp:lastPrinted>2013-06-04T08:34:24Z</cp:lastPrinted>
  <dcterms:created xsi:type="dcterms:W3CDTF">2013-06-03T19:45:40Z</dcterms:created>
  <dcterms:modified xsi:type="dcterms:W3CDTF">2014-11-07T09:44:09Z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TC010184551031</vt:lpwstr>
  </property>
</Properties>
</file>